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69" r:id="rId10"/>
    <p:sldId id="1170" r:id="rId11"/>
    <p:sldId id="1171" r:id="rId12"/>
    <p:sldId id="1172" r:id="rId13"/>
    <p:sldId id="1173" r:id="rId14"/>
    <p:sldId id="1174" r:id="rId15"/>
    <p:sldId id="1175" r:id="rId16"/>
    <p:sldId id="1176" r:id="rId17"/>
    <p:sldId id="1177" r:id="rId18"/>
    <p:sldId id="1178" r:id="rId19"/>
    <p:sldId id="1179" r:id="rId20"/>
    <p:sldId id="1180" r:id="rId21"/>
    <p:sldId id="1181" r:id="rId22"/>
    <p:sldId id="1185" r:id="rId23"/>
    <p:sldId id="1182" r:id="rId24"/>
    <p:sldId id="1183" r:id="rId25"/>
    <p:sldId id="1184" r:id="rId26"/>
    <p:sldId id="1148" r:id="rId27"/>
    <p:sldId id="1149" r:id="rId28"/>
    <p:sldId id="1150" r:id="rId29"/>
    <p:sldId id="1151" r:id="rId30"/>
    <p:sldId id="1152" r:id="rId31"/>
    <p:sldId id="1153" r:id="rId32"/>
    <p:sldId id="1154" r:id="rId33"/>
    <p:sldId id="1155" r:id="rId34"/>
    <p:sldId id="1156" r:id="rId35"/>
    <p:sldId id="1157" r:id="rId36"/>
    <p:sldId id="1158" r:id="rId37"/>
    <p:sldId id="1159" r:id="rId38"/>
    <p:sldId id="1160" r:id="rId39"/>
    <p:sldId id="1161" r:id="rId40"/>
    <p:sldId id="1162" r:id="rId41"/>
    <p:sldId id="1163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16832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 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年真题卷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12976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A02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2024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年初中学业水平考试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小闽设计家庭保险箱指纹锁的电路图，指纹识别成功相当于开关闭合，录入两人的指纹，其中任意一人的指纹识别成功就能开锁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图中符合要求的电路图是（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060848"/>
            <a:ext cx="10258579" cy="18065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0029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83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19837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质量为</a:t>
                </a:r>
                <a:r>
                  <a:rPr lang="en-US" altLang="zh-CN" i="1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的杯子，装入适量的水后放在水平的电子秤上，如图甲所示，接着把草莓轻放入水中，草莓漂浮，如图乙所示，然后用细针将草莓轻压入水中，如图丙所示，水均未溢出，电子秤示数依次为</a:t>
                </a:r>
                <a:r>
                  <a:rPr lang="en-US" altLang="zh-CN" i="1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i="1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，不计细针体积</a:t>
                </a:r>
                <a:r>
                  <a:rPr lang="en-US" altLang="zh-CN" kern="100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下列判断正确的是（　　）</a:t>
                </a:r>
                <a:r>
                  <a:rPr lang="en-US" altLang="zh-CN" kern="100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spc="-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图甲中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水对杯底的压力为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图乙中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草莓的质量为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图丙中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草莓排开水的体积为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0" i="0" kern="100" smtClean="0">
                            <a:solidFill>
                              <a:srgbClr val="000000"/>
                            </a:solidFill>
                            <a:latin typeface="+mn-ea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kern="1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kern="100" baseline="-25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图丙中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细针对草莓的压力为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kern="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i="1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19837"/>
              </a:xfrm>
              <a:blipFill>
                <a:blip r:embed="rId2"/>
                <a:stretch>
                  <a:fillRect l="-796" r="-849" b="-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2348880"/>
            <a:ext cx="4680520" cy="23811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43678" y="19592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31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2448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木雕是工匠智慧和艺术修为的价值体现，锯木、刨料、风干、雕刻、开榫、组装、打磨、油漆，每一环节都讲究科学的工艺流程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结合上述材料回答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如图甲所示，木头风干时，成垛交叠，留有空隙，可以加快木头中水分的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填物态变化名称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切割木头时工人要带上降噪耳塞，这是在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处减弱噪声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2449810"/>
            <a:ext cx="5526713" cy="18722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34227" y="4148896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～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75726" y="472957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汽化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66852" y="526953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人耳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如图乙所示，雕花时，正在挑起木屑的刻刀属于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杠杆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刻刀要磨锋利使用，是为了增大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打磨过程中，将粗砂纸换成细砂纸，可以减小砂纸与木头间的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闻到淡淡的木香是由于分子在不停地做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3140968"/>
            <a:ext cx="5526713" cy="18722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62219" y="4984070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～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63358" y="85325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费力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04146" y="139555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压强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67614" y="192397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摩擦力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07174" y="248815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无规则运动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40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太阳能属于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某光伏发电站年均发电量约为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，相当于完全燃烧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煤炭释放的热量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福建舰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是我国首艘采用电磁弹射系统的航空母舰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电磁弹射系统采用飞轮储能技术，即利用电能驱动大质量的飞轮高速旋转，把电能转化为飞轮的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能，这种能量转化方式与我们学过的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发电机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358902" y="673399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可再生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一次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27054" y="1339027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黑体" panose="02010609060101010101" pitchFamily="49" charset="-122"/>
              </a:rPr>
              <a:t>10</a:t>
            </a:r>
            <a:r>
              <a:rPr lang="en-US" altLang="zh-CN" sz="2400" baseline="30000">
                <a:ea typeface="黑体" panose="02010609060101010101" pitchFamily="49" charset="-122"/>
              </a:rPr>
              <a:t>5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55646" y="242088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机械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52822" y="293826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电动机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78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如图所示电路，电源电压保持不变，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为热敏电阻，其阻值随温度的降低而增大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，当热敏电阻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的温度降低时，电压表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的示数与电流表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的示数之比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12-24.tif&amp;6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966" y="3212976"/>
            <a:ext cx="3529965" cy="20878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38173" y="533631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86919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变大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15486" y="186919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43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如图所示，画出静止在水平冰面上冰壶的受力示意图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13-24.tif&amp;6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014" y="2974550"/>
            <a:ext cx="2314575" cy="17538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98299" y="5538480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185706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041" y="2180234"/>
            <a:ext cx="2547426" cy="30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9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如图所示，根据折射光线画出对应的入射光线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5132" y="40768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6289" y="134076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555" y="2116150"/>
            <a:ext cx="4059343" cy="19517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926" y="1772816"/>
            <a:ext cx="5047619" cy="2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8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朱鹮是我国珍稀动物，演员们用舞蹈演绎的《朱鹮》宛若一幅流动的画，诉说着人与自然的和谐共生，如图所示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）用物理知识解释：朱鹮在空中滑翔时，翅膀上表面弯曲，下表面比较平，该形状对它飞行的作用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89296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翅膀的上表面弯曲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流过翅膀上方的空气流速大、压强小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翅膀下表面较平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流过翅膀下方的空气流速小、压强大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翅膀上下方所受的压力差形成向上的升力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FJWL15-24.tif&amp;72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8" y="3140968"/>
            <a:ext cx="4517390" cy="12439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79958" y="44371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21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）写出演员在舞台上形成倒影的光学原理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790781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光的反射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平面镜成像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FJWL15-24.tif&amp;72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94" y="1700808"/>
            <a:ext cx="4517390" cy="12439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83814" y="29969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82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神舟飞天，探梦苍穹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神舟十八号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载人飞船发射成功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飞船与地面间的通信是利用（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次声波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语音识别机器人通过声音验证用户身份，这是根据声音的（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46934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831510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）探究光的反射定律，实验装置如图甲所示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让一束光贴着光屏射向平面镜的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点，改变入射光线多次实验，数据记录于下表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30699"/>
              </p:ext>
            </p:extLst>
          </p:nvPr>
        </p:nvGraphicFramePr>
        <p:xfrm>
          <a:off x="3206437" y="2708920"/>
          <a:ext cx="8665196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962414">
                  <a:extLst>
                    <a:ext uri="{9D8B030D-6E8A-4147-A177-3AD203B41FA5}">
                      <a16:colId xmlns:a16="http://schemas.microsoft.com/office/drawing/2014/main" val="1200890293"/>
                    </a:ext>
                  </a:extLst>
                </a:gridCol>
                <a:gridCol w="1898079">
                  <a:extLst>
                    <a:ext uri="{9D8B030D-6E8A-4147-A177-3AD203B41FA5}">
                      <a16:colId xmlns:a16="http://schemas.microsoft.com/office/drawing/2014/main" val="1774800984"/>
                    </a:ext>
                  </a:extLst>
                </a:gridCol>
                <a:gridCol w="1955932">
                  <a:extLst>
                    <a:ext uri="{9D8B030D-6E8A-4147-A177-3AD203B41FA5}">
                      <a16:colId xmlns:a16="http://schemas.microsoft.com/office/drawing/2014/main" val="607165985"/>
                    </a:ext>
                  </a:extLst>
                </a:gridCol>
                <a:gridCol w="1640460">
                  <a:extLst>
                    <a:ext uri="{9D8B030D-6E8A-4147-A177-3AD203B41FA5}">
                      <a16:colId xmlns:a16="http://schemas.microsoft.com/office/drawing/2014/main" val="604622572"/>
                    </a:ext>
                  </a:extLst>
                </a:gridCol>
                <a:gridCol w="2208311">
                  <a:extLst>
                    <a:ext uri="{9D8B030D-6E8A-4147-A177-3AD203B41FA5}">
                      <a16:colId xmlns:a16="http://schemas.microsoft.com/office/drawing/2014/main" val="3429851491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入射光线相对法线的位置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反射光线相对法线的位置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反射角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76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9756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536014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81386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101962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13283"/>
          <a:stretch/>
        </p:blipFill>
        <p:spPr>
          <a:xfrm>
            <a:off x="190550" y="2780929"/>
            <a:ext cx="2892707" cy="23042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4606" y="48630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854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）能从不同方向观察到光的传播路径，是因为光在光屏上发生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）分析表中数据得出结论：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反射光线、入射光线分别位于法线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入射角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1590" y="83671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漫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11630" y="138896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两侧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062758" y="190820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13214"/>
              </p:ext>
            </p:extLst>
          </p:nvPr>
        </p:nvGraphicFramePr>
        <p:xfrm>
          <a:off x="3206437" y="2708920"/>
          <a:ext cx="8665196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962414">
                  <a:extLst>
                    <a:ext uri="{9D8B030D-6E8A-4147-A177-3AD203B41FA5}">
                      <a16:colId xmlns:a16="http://schemas.microsoft.com/office/drawing/2014/main" val="1200890293"/>
                    </a:ext>
                  </a:extLst>
                </a:gridCol>
                <a:gridCol w="1898079">
                  <a:extLst>
                    <a:ext uri="{9D8B030D-6E8A-4147-A177-3AD203B41FA5}">
                      <a16:colId xmlns:a16="http://schemas.microsoft.com/office/drawing/2014/main" val="1774800984"/>
                    </a:ext>
                  </a:extLst>
                </a:gridCol>
                <a:gridCol w="1955932">
                  <a:extLst>
                    <a:ext uri="{9D8B030D-6E8A-4147-A177-3AD203B41FA5}">
                      <a16:colId xmlns:a16="http://schemas.microsoft.com/office/drawing/2014/main" val="607165985"/>
                    </a:ext>
                  </a:extLst>
                </a:gridCol>
                <a:gridCol w="1640460">
                  <a:extLst>
                    <a:ext uri="{9D8B030D-6E8A-4147-A177-3AD203B41FA5}">
                      <a16:colId xmlns:a16="http://schemas.microsoft.com/office/drawing/2014/main" val="604622572"/>
                    </a:ext>
                  </a:extLst>
                </a:gridCol>
                <a:gridCol w="2208311">
                  <a:extLst>
                    <a:ext uri="{9D8B030D-6E8A-4147-A177-3AD203B41FA5}">
                      <a16:colId xmlns:a16="http://schemas.microsoft.com/office/drawing/2014/main" val="3429851491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入射光线相对法线的位置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反射光线相对法线的位置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反射角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76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9756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536014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81386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101962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b="13283"/>
          <a:stretch/>
        </p:blipFill>
        <p:spPr>
          <a:xfrm>
            <a:off x="190550" y="2780929"/>
            <a:ext cx="2892707" cy="23042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94606" y="48630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题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27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）光热电站利用追日镜将太阳光反射到吸热塔用于发电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为上午某时刻的光路图，根据上述实验结论推断，随着太阳的运动，追日镜应沿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时针方向旋转，使反射光线射向吸热塔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86894" y="4725144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8369" y="193568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逆　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122" y="2510730"/>
            <a:ext cx="3974393" cy="227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6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）探究液体在沸腾前后温度变化的特点，实验装置如图甲所示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取质量相等的水和盐水分别放入两个相同的烧杯中，用相同的酒精灯同时加热，根据实验数据，绘制温度随时间变化的图像，如图乙所示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）实验中除了图甲中的器材，还需要的测量工具是天平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）分析图乙中水的图线可知：水在沸腾过程中，温度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，水的沸点是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推断当时实验室的气压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一个标准大气压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）对比图乙中两条图线可知，其他条件相同时，选用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煮蛋可以更快地将蛋煮熟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778" y="1772816"/>
            <a:ext cx="5019823" cy="17845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35366" y="342900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02512" y="412240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秒表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47158" y="454535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保持不变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58702" y="5085184"/>
            <a:ext cx="504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98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99262" y="50496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小于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554825" y="551566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盐水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5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）实践小组查阅资料知道蜡柱在水中由静止释放，很快就做匀速直线运动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他们猜想蜡柱做匀速直线运动速度的大小可能与蜡柱的形状有关，探究如下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）取底面积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的蜡柱，用天平测出蜡柱的质量，如图甲所示，为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，计算出蜡柱的密度为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264" y="2204864"/>
            <a:ext cx="9629027" cy="22875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446590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5775647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9.0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667380" y="577564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0.9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3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）如图乙所示，在蜡柱上截取一段，将其头部做成流线型，测量其质量为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为得到等质量的圆柱型蜡柱，需在余下蜡柱上再截取一段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的蜡柱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）将做好的蜡柱分别放入装满水的透明管中，从底部由静止释放，蜡柱的底端经过适当高度的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点时开始计时，每隔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在管壁刻度尺上标记其位置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某次标记如图丙所示，读数为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787" y="3538359"/>
            <a:ext cx="10911981" cy="25922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11430" y="1412776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4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88218" y="2892028"/>
            <a:ext cx="3190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cs typeface="Times New Roman" panose="02020603050405020304" pitchFamily="18" charset="0"/>
              </a:rPr>
              <a:t>26.55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26.53</a:t>
            </a:r>
            <a:r>
              <a:rPr lang="zh-CN" altLang="en-US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26.57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24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31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）根据实验数据绘制出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图像，如图丁所示，由图像可知：其他条件相同时，流线型蜡柱上升的速度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圆柱型蜡柱上升的速度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）提出一个可以继续探究的其他相关问题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4886" y="4394482"/>
            <a:ext cx="3672408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400" b="0" kern="100"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2218" y="13493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741384" y="5301208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蜡柱上升的速度还与什么因素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5957906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关</a:t>
            </a:r>
            <a:r>
              <a:rPr lang="zh-CN" altLang="zh-CN" sz="2400" kern="100">
                <a:cs typeface="Times New Roman" panose="02020603050405020304" pitchFamily="18" charset="0"/>
              </a:rPr>
              <a:t>？（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答案合理即可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303" y="1891959"/>
            <a:ext cx="3040232" cy="261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）探究电流与电压、电阻的关系，器材有电源（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）、电压表（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）、滑动变阻器（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）、开关、导线若干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）用笔画线代替导线将图甲的实物电路连接完整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闭合开关前，将滑动变阻器滑片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端，起到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08442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3717032"/>
            <a:ext cx="6678240" cy="23042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38372" y="600199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513" y="3599139"/>
            <a:ext cx="4095837" cy="23923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34766" y="298281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50434" y="3039343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保护电路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）闭合开关，电流表示数为零，电压表示数等于电源电压，经检查电表完好，则电路故障可能是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排除故障，继续实验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）探究电流与电压的关系，实验数据如表所示，其中第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次实验的电压表示数如图乙所示，为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分析数据可得：电阻不变时，电流跟电压成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实验中所选的电阻阻值为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500321"/>
              </p:ext>
            </p:extLst>
          </p:nvPr>
        </p:nvGraphicFramePr>
        <p:xfrm>
          <a:off x="860338" y="3748072"/>
          <a:ext cx="552290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04580">
                  <a:extLst>
                    <a:ext uri="{9D8B030D-6E8A-4147-A177-3AD203B41FA5}">
                      <a16:colId xmlns:a16="http://schemas.microsoft.com/office/drawing/2014/main" val="437441406"/>
                    </a:ext>
                  </a:extLst>
                </a:gridCol>
                <a:gridCol w="2209160">
                  <a:extLst>
                    <a:ext uri="{9D8B030D-6E8A-4147-A177-3AD203B41FA5}">
                      <a16:colId xmlns:a16="http://schemas.microsoft.com/office/drawing/2014/main" val="4044663394"/>
                    </a:ext>
                  </a:extLst>
                </a:gridCol>
                <a:gridCol w="2209160">
                  <a:extLst>
                    <a:ext uri="{9D8B030D-6E8A-4147-A177-3AD203B41FA5}">
                      <a16:colId xmlns:a16="http://schemas.microsoft.com/office/drawing/2014/main" val="37261445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941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572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7677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21051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926854" y="1374533"/>
            <a:ext cx="1627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sz="2400" i="1">
                <a:ea typeface="等线" panose="02010600030101010101" pitchFamily="2" charset="-122"/>
              </a:rPr>
              <a:t>R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062758" y="2483231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2.0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83638" y="247460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正比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75566" y="3039343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294" y="3717032"/>
            <a:ext cx="2540477" cy="223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）探究电流与电阻的关系，将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电阻接入电路，记录电流表示数为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.3A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；将电阻更换为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，移动滑片直至电压表示数为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，记录电流表示数；再将电阻更换为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，发现无法完成实验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从本实验可行性与安全性考虑，应控制电阻两端的电压范围为</a:t>
            </a:r>
            <a:r>
              <a:rPr lang="en-US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3062438"/>
            <a:ext cx="6678240" cy="23042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06324" y="542592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63692" y="141277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04243" y="2348880"/>
            <a:ext cx="3772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>
                <a:latin typeface="宋体"/>
                <a:ea typeface="宋体"/>
                <a:cs typeface="Times New Roman" panose="02020603050405020304" pitchFamily="18" charset="0"/>
              </a:rPr>
              <a:t> ≤ 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≤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3V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2V</a:t>
            </a:r>
            <a:r>
              <a:rPr lang="zh-CN" altLang="en-US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3V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下列生产生活实例，利用大气压强的是（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吸盘　　　　　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连通器</a:t>
            </a:r>
            <a:r>
              <a:rPr lang="en-US" altLang="zh-CN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重垂线　　　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书包带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72" y="1536324"/>
            <a:ext cx="1775114" cy="23899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1844824"/>
            <a:ext cx="2454602" cy="18892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038" y="1714937"/>
            <a:ext cx="3573843" cy="21490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0039" y="1672508"/>
            <a:ext cx="2054566" cy="211754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69959" y="8624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是古代一种滴水计时的工具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项目式学习小组制作了一个漏刻，装置如图甲所示，播水壶不断滴水，受水壶内由标尺与浮块组成的浮箭上升后，通过指针指向浮箭上标尺的刻度即可读取时间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1.0×10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21" y="2622766"/>
            <a:ext cx="11370314" cy="28222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5086" y="54450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）测滴水量：播水壶装满水后，计划用烧杯接取滴水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为了减小误差，测量滴水的质量应选择以下方案中的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填写序号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先测空烧杯质量，接水后再测滴水和烧杯的总质量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先测滴水和烧杯的总质量，倒去水后再测烧杯质量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滴水的质量为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刻钟（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）滴水的体积为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3645024"/>
            <a:ext cx="9396954" cy="23324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7054" y="597943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6974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cs typeface="宋体" panose="02010600030101010101" pitchFamily="2" charset="-122"/>
              </a:rPr>
              <a:t>①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42250" y="3034515"/>
            <a:ext cx="1495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ea typeface="等线" panose="02010600030101010101" pitchFamily="2" charset="-122"/>
              </a:rPr>
              <a:t>1 200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）分析测算：圆筒形受水壶内部底面积为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 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，浮箭总重为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，长方体浮块的底面积为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、高为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受水壶内无水时，指针对应标尺的位置标记为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“←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开始滴水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滴水后，当浮箭刚浮起时，受到的浮力为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，此时受水壶内的水面高度为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标尺定标：图乙的标尺上每一格表示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cm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，请你在标尺上对应位置标出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“←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刻钟</a:t>
            </a:r>
            <a:r>
              <a:rPr lang="en-US" altLang="zh-CN" kern="100" spc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00506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79382" y="1916832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6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18742" y="2458230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4005064"/>
            <a:ext cx="2626025" cy="259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）成品试测：经检测，漏刻每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刻钟的实际时间均超出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，发现随着播水壶内水量减少，滴水间隔时间越来越长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为使滴水间隔时间相同，小组讨论后，将滴水壶装置改进成如图丙所示，依据的物理知识是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2938882"/>
            <a:ext cx="3422527" cy="32048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11231" y="1900282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i="1" smtClean="0">
                <a:ea typeface="等线" panose="02010600030101010101" pitchFamily="2" charset="-122"/>
              </a:rPr>
              <a:t>p</a:t>
            </a:r>
            <a:r>
              <a:rPr lang="zh-CN" altLang="en-US" sz="2400" smtClean="0">
                <a:latin typeface="宋体" panose="02010600030101010101" pitchFamily="2" charset="-122"/>
              </a:rPr>
              <a:t>＝</a:t>
            </a:r>
            <a:r>
              <a:rPr lang="en-US" altLang="zh-CN" sz="2400" i="1" smtClean="0">
                <a:ea typeface="等线" panose="02010600030101010101" pitchFamily="2" charset="-122"/>
              </a:rPr>
              <a:t>ρgh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水的深度保持不变</a:t>
            </a:r>
            <a:r>
              <a:rPr lang="zh-CN" altLang="zh-CN" sz="2400" smtClean="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6574" y="2477217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出水口的液体压强不变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）小闽设计的车载可加热果蔬搅拌机工作电路图如图所示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电热丝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，电动机标有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，电动机正常工作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）电源电压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5180999"/>
            <a:ext cx="1137726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闭合开关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电动机单独工作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电动机正常工作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则电源电压为</a:t>
            </a:r>
            <a:r>
              <a:rPr lang="en-US" altLang="zh-CN" sz="2400" i="1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en-US" sz="2400" kern="100" dirty="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 baseline="-250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额</a:t>
            </a:r>
            <a:r>
              <a:rPr lang="zh-CN" altLang="en-US" sz="2400" kern="100" dirty="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12V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43092" y="451537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2488652"/>
            <a:ext cx="3417442" cy="209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，电动机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内消耗的电能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3907293"/>
                <a:ext cx="10585176" cy="889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电动机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消耗的电能为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24W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60s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1 440J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907293"/>
                <a:ext cx="10585176" cy="889859"/>
              </a:xfrm>
              <a:prstGeom prst="rect">
                <a:avLst/>
              </a:prstGeom>
              <a:blipFill>
                <a:blip r:embed="rId2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YTImageFJWL29-24.tif&amp;88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06" y="1484784"/>
            <a:ext cx="2987675" cy="17576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27068" y="329123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，通电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，电热丝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产生的热量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221088"/>
                <a:ext cx="11422984" cy="13882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电热丝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单独工作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通过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的电流为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i="1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 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通电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s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电热丝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产生的热量为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sub>
                      <m: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400" i="1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Rt</a:t>
                </a:r>
                <a:r>
                  <a:rPr lang="en-US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:r>
                  <a:rPr lang="zh-CN" altLang="zh-CN" sz="2400" kern="100" dirty="0" smtClean="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 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kern="100" baseline="30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Ω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s</a:t>
                </a:r>
                <a:r>
                  <a:rPr lang="zh-CN" altLang="en-US" sz="2400" kern="100" dirty="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3 600 J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221088"/>
                <a:ext cx="11422984" cy="1388201"/>
              </a:xfrm>
              <a:prstGeom prst="rect">
                <a:avLst/>
              </a:prstGeom>
              <a:blipFill>
                <a:blip r:embed="rId2"/>
                <a:stretch>
                  <a:fillRect l="-800" r="-854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042" y="1556792"/>
            <a:ext cx="3489423" cy="20226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90978" y="36450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）无人机总质量为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，静止时与地面接触的总面积为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某次航拍中，无人机匀速竖直上升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，升力做功为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1 800 J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，求无人机：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）受到的重力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）静止在水平地面上时，对地面的压强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7892" y="2420888"/>
            <a:ext cx="7726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无人机受到的重力为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2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 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7892" y="3568422"/>
                <a:ext cx="11478810" cy="1444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无人机静止在水平地面上时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对水平地面的压力为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对水平地面的压强为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2400" b="0" i="0" kern="1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92" y="3568422"/>
                <a:ext cx="11478810" cy="1444754"/>
              </a:xfrm>
              <a:prstGeom prst="rect">
                <a:avLst/>
              </a:prstGeom>
              <a:blipFill>
                <a:blip r:embed="rId2"/>
                <a:stretch>
                  <a:fillRect l="-797" r="-8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）匀速上升时受到的阻力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1240479"/>
                <a:ext cx="11485848" cy="25527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无人机上升时的升力为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升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无人机匀速上升时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受到竖直向上的升力、竖直向下的重力和竖直向下的阻力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的作用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因为无人机处于平衡状态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升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所以无人机匀速上升时受到的阻力为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升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endParaRPr lang="en-US" altLang="zh-CN" sz="2400" kern="100" smtClean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 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240479"/>
                <a:ext cx="11485848" cy="2552750"/>
              </a:xfrm>
              <a:prstGeom prst="rect">
                <a:avLst/>
              </a:prstGeom>
              <a:blipFill>
                <a:blip r:embed="rId2"/>
                <a:stretch>
                  <a:fillRect l="-796" r="-849" b="-1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773341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）小闽为学校的陶器烧制炉加装一个自制的可控制温度的装置，其简化的工作电路图如图所示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是炉内加热电阻，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 Ω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是变阻器，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是电磁铁线圈电阻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温差电源的热点探头放在炉内，冷点探头放在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的恒温箱中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烧制炉接入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的电路中，闭合开关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，衔铁与触点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接触，烧制炉处于加热状态；当电磁铁线圈中的电流达到</a:t>
            </a:r>
            <a:r>
              <a:rPr lang="en-US" altLang="zh-CN" sz="2300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0.01 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时，衔铁被吸下与触点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接触，烧制炉进入保温状态，保温功率为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W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测试时，第一次调节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Ω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，当烧制炉刚进入保温状态时，测得炉内温度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；第二次调节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Ω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，当烧制炉刚进入保温状态时，测得炉内温度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3814112"/>
            <a:ext cx="3264350" cy="22176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5126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洗衣机底部加装减震垫，可减弱洗衣时产生的震动，这是利用减震垫的（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弹性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导电性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导热性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水约占人体体重的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zh-CN" altLang="en-US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，有助于调节体温，原因之一是水具有较大的（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热值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比热容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9087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709428" y="25070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）烧制炉处于加热状态时，通过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）烧制炉处于保温状态时，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82061" y="1124744"/>
                <a:ext cx="11593464" cy="955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pc="-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烧制炉处于加热状态时</a:t>
                </a:r>
                <a:r>
                  <a:rPr lang="zh-CN" altLang="zh-CN" sz="2400" kern="100" spc="-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-100">
                    <a:ea typeface="黑体" panose="02010609060101010101" pitchFamily="49" charset="-122"/>
                    <a:cs typeface="Times New Roman" panose="02020603050405020304" pitchFamily="18" charset="0"/>
                  </a:rPr>
                  <a:t>加热电路中只有</a:t>
                </a:r>
                <a:r>
                  <a:rPr lang="en-US" altLang="zh-CN" sz="2400" i="1" kern="100" spc="-100"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spc="-1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spc="-100">
                    <a:ea typeface="黑体" panose="02010609060101010101" pitchFamily="49" charset="-122"/>
                    <a:cs typeface="Times New Roman" panose="02020603050405020304" pitchFamily="18" charset="0"/>
                  </a:rPr>
                  <a:t>工作</a:t>
                </a:r>
                <a:r>
                  <a:rPr lang="zh-CN" altLang="zh-CN" sz="2400" kern="100" spc="-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-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通过</a:t>
                </a:r>
                <a:r>
                  <a:rPr lang="en-US" altLang="zh-CN" sz="2400" i="1" kern="100" spc="-100"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spc="-1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spc="-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的电流为</a:t>
                </a:r>
                <a:r>
                  <a:rPr lang="en-US" altLang="zh-CN" sz="2400" i="1" kern="100" spc="-100"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spc="-100" baseline="-25000"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pc="-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 spc="-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 spc="-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 spc="-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 spc="-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 spc="-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en-US" sz="2400" kern="100" spc="-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 spc="-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 spc="-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pc="-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 spc="-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 spc="-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44</m:t>
                        </m:r>
                        <m:r>
                          <m:rPr>
                            <m:nor/>
                          </m:rPr>
                          <a:rPr lang="en-US" altLang="zh-CN" sz="2400" b="1" i="0" kern="100" spc="-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 spc="-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en-US" sz="2400" kern="100" spc="-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-100" smtClean="0"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spc="-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 spc="-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spc="-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61" y="1124744"/>
                <a:ext cx="11593464" cy="955967"/>
              </a:xfrm>
              <a:prstGeom prst="rect">
                <a:avLst/>
              </a:prstGeom>
              <a:blipFill>
                <a:blip r:embed="rId2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82062" y="2204864"/>
                <a:ext cx="11464640" cy="25931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烧制炉处于保温状态时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串联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电路的总电阻为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保温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242Ω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endParaRPr lang="en-US" altLang="zh-CN" sz="2400" kern="100" smtClean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242 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44 Ω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198 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62" y="2204864"/>
                <a:ext cx="11464640" cy="2593146"/>
              </a:xfrm>
              <a:prstGeom prst="rect">
                <a:avLst/>
              </a:prstGeom>
              <a:blipFill>
                <a:blip r:embed="rId3"/>
                <a:stretch>
                  <a:fillRect l="-851" r="-851" b="-2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693" y="3140968"/>
            <a:ext cx="3264350" cy="221769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11430" y="55892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257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）温差电源提供的电压与两探头间的温度差成正比，为便于设置烧制炉的保温温度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，写出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关系的表达式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494" y="2564904"/>
            <a:ext cx="3264350" cy="22176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51590" y="494116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0606" y="1628800"/>
            <a:ext cx="8306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温差电源提供的电压与两探头间的温度差成正比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保温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根据欧姆定律变形得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保温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联立上面两式可得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已知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01A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第一次测试时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1A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…</a:t>
            </a:r>
            <a:r>
              <a:rPr lang="zh-CN" altLang="zh-CN" sz="2400" kern="100">
                <a:cs typeface="宋体" panose="02010600030101010101" pitchFamily="2" charset="-122"/>
              </a:rPr>
              <a:t>①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第二次测试时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′′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1 000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1 000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1A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…</a:t>
            </a:r>
            <a:r>
              <a:rPr lang="zh-CN" altLang="zh-CN" sz="2400" kern="100">
                <a:cs typeface="宋体" panose="02010600030101010101" pitchFamily="2" charset="-122"/>
              </a:rPr>
              <a:t>②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联立</a:t>
            </a:r>
            <a:r>
              <a:rPr lang="zh-CN" altLang="zh-CN" sz="2400" kern="100">
                <a:cs typeface="宋体" panose="02010600030101010101" pitchFamily="2" charset="-122"/>
              </a:rPr>
              <a:t>①②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两式可得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V/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将其代入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两岸青山相对出，孤帆一片日边来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出自《望天门山》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就此诗句而言，若认为站在帆船上的人是静止的，所选的参照物是（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江岸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帆船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下列做法符合安全用电原则的是（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直接用手拉开触电的人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开关接在零线和电灯之间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不切断电源直接换灯泡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家用电器的金属外壳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接地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9926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447134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8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的篆体写法如图所示，表示用火烧煮食物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下列实例与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在改变物体内能的方式上相同的是（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热水暖手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搓手取暖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02-24.tif&amp;5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054" y="2276872"/>
            <a:ext cx="1572895" cy="16903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75078" y="4148896"/>
            <a:ext cx="18774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如图所示，用轻薄的纸折成小星星，轻放于地面的小钢针上，用与布摩擦过的吸管靠近小星星，小星星被吸引着转动，此过程中（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摩擦创造了电荷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布和吸管带上同种电荷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吸管和小星星带上同种电荷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吸管带电后能吸引轻小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03-24.tif&amp;5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596" y="1498031"/>
            <a:ext cx="2158365" cy="1729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95406" y="32849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593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下列数据最接近实际的是（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中学生的体重约为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N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电热水壶的功率约为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1 000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人步行的速度约为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 m/s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人感觉舒适的温度约为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我国某新型战斗机配有光电搜索跟踪系统，系统中的光学元件相当于晶状体，内置光电传感器相当于视网膜，成像原理与人眼相似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从空中拍摄地面物体时，物体在光电传感器上形成的像是（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倒立、缩小的实像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倒立、等大的实像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倒立、放大的实像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正立、放大的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27054" y="9087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21437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如图所示是某画家的书画作品，生动描绘了儿童学种瓜的场景，下列说法错误的是（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蹲坐的儿童站起来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风吹枝弯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说明力可以改变物体的形状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提水桶时感到桶在拉手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说明力的作用是相互的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提水前行中突然减速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水溅出是由于水具有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FJWL04-24.tif&amp;5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134" y="1484784"/>
            <a:ext cx="1732915" cy="2235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86855" y="36926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5280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05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3268</Words>
  <Application>Microsoft Office PowerPoint</Application>
  <PresentationFormat>自定义</PresentationFormat>
  <Paragraphs>318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442</cp:revision>
  <dcterms:created xsi:type="dcterms:W3CDTF">2020-11-06T05:24:00Z</dcterms:created>
  <dcterms:modified xsi:type="dcterms:W3CDTF">2025-09-13T02:58:12Z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